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notesMasterIdLst>
    <p:notesMasterId r:id="rId26"/>
  </p:notesMasterIdLst>
  <p:sldIdLst>
    <p:sldId id="256" r:id="rId2"/>
    <p:sldId id="257" r:id="rId3"/>
    <p:sldId id="258" r:id="rId4"/>
    <p:sldId id="289" r:id="rId5"/>
    <p:sldId id="288" r:id="rId6"/>
    <p:sldId id="260" r:id="rId7"/>
    <p:sldId id="272" r:id="rId8"/>
    <p:sldId id="287" r:id="rId9"/>
    <p:sldId id="262" r:id="rId10"/>
    <p:sldId id="273" r:id="rId11"/>
    <p:sldId id="263" r:id="rId12"/>
    <p:sldId id="264" r:id="rId13"/>
    <p:sldId id="274" r:id="rId14"/>
    <p:sldId id="265" r:id="rId15"/>
    <p:sldId id="286" r:id="rId16"/>
    <p:sldId id="280" r:id="rId17"/>
    <p:sldId id="281" r:id="rId18"/>
    <p:sldId id="275" r:id="rId19"/>
    <p:sldId id="269" r:id="rId20"/>
    <p:sldId id="268" r:id="rId21"/>
    <p:sldId id="290" r:id="rId22"/>
    <p:sldId id="282" r:id="rId23"/>
    <p:sldId id="291" r:id="rId24"/>
    <p:sldId id="271" r:id="rId25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18" autoAdjust="0"/>
    <p:restoredTop sz="93033" autoAdjust="0"/>
  </p:normalViewPr>
  <p:slideViewPr>
    <p:cSldViewPr>
      <p:cViewPr>
        <p:scale>
          <a:sx n="75" d="100"/>
          <a:sy n="75" d="100"/>
        </p:scale>
        <p:origin x="756" y="22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png>
</file>

<file path=ppt/media/image12.PNG>
</file>

<file path=ppt/media/image14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72D0EB-124A-4188-9A04-F78DFD96931D}" type="datetimeFigureOut">
              <a:rPr lang="en-US" smtClean="0"/>
              <a:t>2/13/2014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53FF77-1486-40B6-B94E-C1E50A1A5E6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85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53FF77-1486-40B6-B94E-C1E50A1A5E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405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53FF77-1486-40B6-B94E-C1E50A1A5E6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69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53FF77-1486-40B6-B94E-C1E50A1A5E6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36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360" y="116632"/>
            <a:ext cx="1449315" cy="5862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F9D-38DA-4D6F-8E02-326E69AF2943}" type="datetime1">
              <a:rPr lang="es-ES" smtClean="0"/>
              <a:t>13/02/2014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1912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FE1B6-4F57-4445-A278-A5087723B883}" type="datetime1">
              <a:rPr lang="es-ES" smtClean="0"/>
              <a:t>13/02/2014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2981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66B5-A022-408C-B6C4-577A2E9117A4}" type="datetime1">
              <a:rPr lang="es-ES" smtClean="0"/>
              <a:t>13/02/2014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97521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D524-B0FA-4292-AD14-EDC17503A51D}" type="datetime1">
              <a:rPr lang="es-ES" smtClean="0"/>
              <a:t>13/02/2014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05973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CECA-A66D-4047-8040-1EB238554101}" type="datetime1">
              <a:rPr lang="es-ES" smtClean="0"/>
              <a:t>13/02/2014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95539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DFE57-26CB-48BC-91AD-9E207F38B65C}" type="datetime1">
              <a:rPr lang="es-ES" smtClean="0"/>
              <a:t>13/02/2014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5665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9852-2065-40E2-8EB3-DADA6E88D2E4}" type="datetime1">
              <a:rPr lang="es-ES" smtClean="0"/>
              <a:t>13/02/2014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92212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39F70-6665-4FEA-B09D-F1DBBA1D2266}" type="datetime1">
              <a:rPr lang="es-ES" smtClean="0"/>
              <a:t>13/02/2014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1439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E45F-F48B-47F5-A680-8D9C3D769D00}" type="datetime1">
              <a:rPr lang="es-ES" smtClean="0"/>
              <a:t>13/02/2014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360" y="116632"/>
            <a:ext cx="1449315" cy="58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92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8BA9-DB36-4996-99CF-7554617F1CC7}" type="datetime1">
              <a:rPr lang="es-ES" smtClean="0"/>
              <a:t>13/02/2014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7994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94359-F0B4-4B76-BFCA-EDD95B71FCAC}" type="datetime1">
              <a:rPr lang="es-ES" smtClean="0"/>
              <a:t>13/02/2014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1464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34B84-D7F6-4436-97FD-521439A9BF19}" type="datetime1">
              <a:rPr lang="es-ES" smtClean="0"/>
              <a:t>13/02/2014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9514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4476-9E3F-486C-BDC8-310F1AAD8AE6}" type="datetime1">
              <a:rPr lang="es-ES" smtClean="0"/>
              <a:t>13/02/2014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0890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C774B-50AF-47D8-9EDF-9B6AFC85D210}" type="datetime1">
              <a:rPr lang="es-ES" smtClean="0"/>
              <a:t>13/02/2014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7400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269D3-134E-48AB-AA12-FE4B7076A3FD}" type="datetime1">
              <a:rPr lang="es-ES" smtClean="0"/>
              <a:t>13/02/2014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553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DCCE-F6CE-4BB5-ABD4-6B29C74F5768}" type="datetime1">
              <a:rPr lang="es-ES" smtClean="0"/>
              <a:t>13/02/2014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5675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20DCD-2AE2-401E-BE39-52B8E760BC6B}" type="datetime1">
              <a:rPr lang="es-ES" smtClean="0"/>
              <a:t>13/02/2014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EE90C33-BF19-4C36-8633-00054130773A}" type="slidenum">
              <a:rPr lang="es-ES" smtClean="0"/>
              <a:t>‹Nº›</a:t>
            </a:fld>
            <a:endParaRPr lang="es-ES"/>
          </a:p>
        </p:txBody>
      </p:sp>
      <p:pic>
        <p:nvPicPr>
          <p:cNvPr id="34" name="Imagen 33"/>
          <p:cNvPicPr>
            <a:picLocks noChangeAspect="1"/>
          </p:cNvPicPr>
          <p:nvPr userDrawn="1"/>
        </p:nvPicPr>
        <p:blipFill>
          <a:blip r:embed="rId1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727" y="5990124"/>
            <a:ext cx="2837862" cy="65250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16619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Dibujo_de_Microsoft_Visio1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Dibujo_de_Microsoft_Visio2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github.com/GerardSoleCa/IOSharp-netmf-Linux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98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942416" y="1916832"/>
            <a:ext cx="6600451" cy="2262781"/>
          </a:xfrm>
        </p:spPr>
        <p:txBody>
          <a:bodyPr>
            <a:normAutofit fontScale="90000"/>
          </a:bodyPr>
          <a:lstStyle/>
          <a:p>
            <a:r>
              <a:rPr lang="es-ES" b="1" dirty="0" err="1" smtClean="0"/>
              <a:t>IOSharp</a:t>
            </a:r>
            <a:r>
              <a:rPr lang="es-ES" b="1" dirty="0" smtClean="0"/>
              <a:t>:</a:t>
            </a:r>
            <a:r>
              <a:rPr lang="es-ES" dirty="0" smtClean="0"/>
              <a:t> .NET Micro Framework </a:t>
            </a:r>
            <a:r>
              <a:rPr lang="en-US" dirty="0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AUTHOR: Gerard </a:t>
            </a:r>
            <a:r>
              <a:rPr lang="en-US" dirty="0" err="1" smtClean="0"/>
              <a:t>Solé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Castellví</a:t>
            </a:r>
            <a:endParaRPr lang="en-US" dirty="0" smtClean="0"/>
          </a:p>
          <a:p>
            <a:r>
              <a:rPr lang="en-US" dirty="0" smtClean="0"/>
              <a:t>DIRECTOR: Juan </a:t>
            </a:r>
            <a:r>
              <a:rPr lang="en-US" dirty="0" err="1" smtClean="0"/>
              <a:t>López</a:t>
            </a:r>
            <a:r>
              <a:rPr lang="en-US" dirty="0" smtClean="0"/>
              <a:t> </a:t>
            </a:r>
            <a:r>
              <a:rPr lang="en-US" dirty="0" err="1" smtClean="0"/>
              <a:t>Rúbio</a:t>
            </a:r>
            <a:endParaRPr lang="en-US" dirty="0" smtClean="0"/>
          </a:p>
          <a:p>
            <a:r>
              <a:rPr lang="es-ES" dirty="0" smtClean="0"/>
              <a:t>DEGREE: </a:t>
            </a:r>
            <a:r>
              <a:rPr lang="en-US" dirty="0"/>
              <a:t>Bachelor in Telematics Engineering</a:t>
            </a:r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100" dirty="0" err="1" smtClean="0"/>
              <a:t>IOSharp</a:t>
            </a:r>
            <a:r>
              <a:rPr lang="es-ES" sz="1100" dirty="0" smtClean="0"/>
              <a:t>: .NET Micro Framework </a:t>
            </a:r>
            <a:r>
              <a:rPr lang="es-ES" sz="1100" dirty="0" err="1" smtClean="0"/>
              <a:t>on</a:t>
            </a:r>
            <a:r>
              <a:rPr lang="es-ES" sz="1100" dirty="0" smtClean="0"/>
              <a:t> Linux </a:t>
            </a:r>
            <a:endParaRPr lang="es-ES" sz="1100" dirty="0"/>
          </a:p>
        </p:txBody>
      </p:sp>
    </p:spTree>
    <p:extLst>
      <p:ext uri="{BB962C8B-B14F-4D97-AF65-F5344CB8AC3E}">
        <p14:creationId xmlns:p14="http://schemas.microsoft.com/office/powerpoint/2010/main" val="115816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2.3.  </a:t>
            </a:r>
            <a:r>
              <a:rPr lang="en-US" dirty="0" smtClean="0"/>
              <a:t>Interrupts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2415" y="1700808"/>
            <a:ext cx="6591985" cy="3777622"/>
          </a:xfrm>
        </p:spPr>
        <p:txBody>
          <a:bodyPr/>
          <a:lstStyle/>
          <a:p>
            <a:r>
              <a:rPr lang="en-US" dirty="0" smtClean="0"/>
              <a:t>Polling from a GPIO using the Poll function</a:t>
            </a:r>
          </a:p>
          <a:p>
            <a:r>
              <a:rPr lang="en-US" dirty="0" smtClean="0"/>
              <a:t>P/Invokes are required for cross-language calls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10</a:t>
            </a:fld>
            <a:endParaRPr lang="es-ES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6316056"/>
              </p:ext>
            </p:extLst>
          </p:nvPr>
        </p:nvGraphicFramePr>
        <p:xfrm>
          <a:off x="2184707" y="2562379"/>
          <a:ext cx="5231904" cy="344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9" name="Visio" r:id="rId3" imgW="10572660" imgH="6962865" progId="Visio.Drawing.15">
                  <p:embed/>
                </p:oleObj>
              </mc:Choice>
              <mc:Fallback>
                <p:oleObj name="Visio" r:id="rId3" imgW="10572660" imgH="696286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4707" y="2562379"/>
                        <a:ext cx="5231904" cy="3445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uadroTexto 6"/>
          <p:cNvSpPr txBox="1"/>
          <p:nvPr/>
        </p:nvSpPr>
        <p:spPr>
          <a:xfrm>
            <a:off x="7524329" y="4005064"/>
            <a:ext cx="1512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b="1" dirty="0" smtClean="0"/>
              <a:t>Fig. </a:t>
            </a:r>
            <a:r>
              <a:rPr lang="en-US" sz="1400" b="1" dirty="0" smtClean="0"/>
              <a:t>5: </a:t>
            </a:r>
            <a:r>
              <a:rPr lang="en-US" sz="1400" dirty="0" smtClean="0"/>
              <a:t>flow diagram for an Interrupt Port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197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2.4.  </a:t>
            </a:r>
            <a:r>
              <a:rPr lang="es-ES" dirty="0" smtClean="0"/>
              <a:t>SPI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3807" y="1700808"/>
            <a:ext cx="6591985" cy="3777622"/>
          </a:xfrm>
        </p:spPr>
        <p:txBody>
          <a:bodyPr/>
          <a:lstStyle/>
          <a:p>
            <a:r>
              <a:rPr lang="en-US" dirty="0" smtClean="0"/>
              <a:t>Implemented using the provided Linux Kernel</a:t>
            </a:r>
            <a:r>
              <a:rPr lang="en-US" dirty="0"/>
              <a:t> </a:t>
            </a:r>
            <a:r>
              <a:rPr lang="en-US" dirty="0" smtClean="0"/>
              <a:t>function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Included on </a:t>
            </a:r>
            <a:r>
              <a:rPr lang="en-US" dirty="0" err="1" smtClean="0"/>
              <a:t>IOSharp</a:t>
            </a:r>
            <a:r>
              <a:rPr lang="en-US" dirty="0" smtClean="0"/>
              <a:t>-C library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P/Invoked from C#</a:t>
            </a: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11</a:t>
            </a:fld>
            <a:endParaRPr lang="es-ES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4627031"/>
              </p:ext>
            </p:extLst>
          </p:nvPr>
        </p:nvGraphicFramePr>
        <p:xfrm>
          <a:off x="3096674" y="3849655"/>
          <a:ext cx="4286250" cy="162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4" name="Visio" r:id="rId3" imgW="4286250" imgH="1628775" progId="Visio.Drawing.15">
                  <p:embed/>
                </p:oleObj>
              </mc:Choice>
              <mc:Fallback>
                <p:oleObj name="Visio" r:id="rId3" imgW="4286250" imgH="162877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96674" y="3849655"/>
                        <a:ext cx="4286250" cy="162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uadroTexto 6"/>
          <p:cNvSpPr txBox="1"/>
          <p:nvPr/>
        </p:nvSpPr>
        <p:spPr>
          <a:xfrm>
            <a:off x="3691627" y="5478430"/>
            <a:ext cx="3096344" cy="306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Fig. </a:t>
            </a:r>
            <a:r>
              <a:rPr lang="en-US" sz="1400" b="1" dirty="0" smtClean="0"/>
              <a:t>6: </a:t>
            </a:r>
            <a:r>
              <a:rPr lang="en-US" sz="1400" dirty="0" smtClean="0"/>
              <a:t>Master-Slave SPI example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75267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2.5.  </a:t>
            </a:r>
            <a:r>
              <a:rPr lang="es-ES" dirty="0" smtClean="0"/>
              <a:t>UART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12</a:t>
            </a:fld>
            <a:endParaRPr lang="es-ES"/>
          </a:p>
        </p:txBody>
      </p:sp>
      <p:sp>
        <p:nvSpPr>
          <p:cNvPr id="11" name="Marcador de contenido 2"/>
          <p:cNvSpPr>
            <a:spLocks noGrp="1"/>
          </p:cNvSpPr>
          <p:nvPr>
            <p:ph idx="1"/>
          </p:nvPr>
        </p:nvSpPr>
        <p:spPr>
          <a:xfrm>
            <a:off x="1943807" y="1700808"/>
            <a:ext cx="6591985" cy="3777622"/>
          </a:xfrm>
        </p:spPr>
        <p:txBody>
          <a:bodyPr/>
          <a:lstStyle/>
          <a:p>
            <a:r>
              <a:rPr lang="en-US" dirty="0" smtClean="0"/>
              <a:t>NETMF and .NET Framework where compared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Same namespace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System.IO.Ports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dirty="0" smtClean="0">
              <a:latin typeface="+mj-lt"/>
              <a:cs typeface="Consolas" panose="020B0609020204030204" pitchFamily="49" charset="0"/>
            </a:endParaRPr>
          </a:p>
          <a:p>
            <a:pPr lvl="1"/>
            <a:r>
              <a:rPr lang="en-US" dirty="0" smtClean="0">
                <a:latin typeface="+mj-lt"/>
                <a:cs typeface="Consolas" panose="020B0609020204030204" pitchFamily="49" charset="0"/>
              </a:rPr>
              <a:t>Required methods for </a:t>
            </a:r>
            <a:r>
              <a:rPr lang="en-US" dirty="0" err="1" smtClean="0">
                <a:latin typeface="+mj-lt"/>
                <a:cs typeface="Consolas" panose="020B0609020204030204" pitchFamily="49" charset="0"/>
              </a:rPr>
              <a:t>HomeSense</a:t>
            </a:r>
            <a:r>
              <a:rPr lang="en-US" dirty="0" smtClean="0">
                <a:latin typeface="+mj-lt"/>
                <a:cs typeface="Consolas" panose="020B0609020204030204" pitchFamily="49" charset="0"/>
              </a:rPr>
              <a:t> in both implementations</a:t>
            </a:r>
          </a:p>
          <a:p>
            <a:pPr lvl="1"/>
            <a:endParaRPr lang="en-US" dirty="0">
              <a:latin typeface="+mj-lt"/>
              <a:cs typeface="Consolas" panose="020B0609020204030204" pitchFamily="49" charset="0"/>
            </a:endParaRPr>
          </a:p>
          <a:p>
            <a:r>
              <a:rPr lang="en-US" dirty="0" smtClean="0">
                <a:latin typeface="+mj-lt"/>
                <a:cs typeface="Consolas" panose="020B0609020204030204" pitchFamily="49" charset="0"/>
              </a:rPr>
              <a:t>Avoided a new reimplementation.</a:t>
            </a:r>
          </a:p>
          <a:p>
            <a:pPr lvl="1"/>
            <a:r>
              <a:rPr lang="en-US" dirty="0" smtClean="0">
                <a:latin typeface="+mj-lt"/>
                <a:cs typeface="Consolas" panose="020B0609020204030204" pitchFamily="49" charset="0"/>
              </a:rPr>
              <a:t>IOSharp relies on Mono Serial Port (UART)</a:t>
            </a:r>
            <a:endParaRPr lang="en-US" dirty="0">
              <a:latin typeface="+mj-lt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26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2.6.  </a:t>
            </a:r>
            <a:r>
              <a:rPr lang="en-US" dirty="0" err="1" smtClean="0"/>
              <a:t>HomeSense</a:t>
            </a:r>
            <a:r>
              <a:rPr lang="en-US" dirty="0" smtClean="0"/>
              <a:t> on Raspberry Pi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HomeSense</a:t>
            </a:r>
            <a:r>
              <a:rPr lang="en-US" dirty="0" smtClean="0"/>
              <a:t> </a:t>
            </a:r>
            <a:r>
              <a:rPr lang="en-US" dirty="0" smtClean="0"/>
              <a:t>proves that the GPIO, SPI, UART and Interrupts are working on the IOSharp implementation</a:t>
            </a:r>
          </a:p>
          <a:p>
            <a:pPr lvl="1"/>
            <a:r>
              <a:rPr lang="en-US" dirty="0" smtClean="0"/>
              <a:t>First milestone is accomplished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Interruptions are slow on IOSharp. </a:t>
            </a:r>
            <a:r>
              <a:rPr lang="en-US" dirty="0" err="1" smtClean="0"/>
              <a:t>HomeSense</a:t>
            </a:r>
            <a:r>
              <a:rPr lang="en-US" dirty="0" smtClean="0"/>
              <a:t> in IOSharp don’t work as good as in NETMF</a:t>
            </a:r>
            <a:endParaRPr lang="en-US" dirty="0"/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0471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947358"/>
          </a:xfrm>
        </p:spPr>
        <p:txBody>
          <a:bodyPr/>
          <a:lstStyle/>
          <a:p>
            <a:r>
              <a:rPr lang="es-ES" dirty="0"/>
              <a:t>3</a:t>
            </a:r>
            <a:r>
              <a:rPr lang="es-ES" dirty="0" smtClean="0"/>
              <a:t>.  </a:t>
            </a:r>
            <a:r>
              <a:rPr lang="es-ES" dirty="0" err="1" smtClean="0"/>
              <a:t>AlterNative</a:t>
            </a:r>
            <a:endParaRPr lang="en-US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160" y="4019883"/>
            <a:ext cx="6591300" cy="1569357"/>
          </a:xfrm>
        </p:spPr>
      </p:pic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14</a:t>
            </a:fld>
            <a:endParaRPr lang="es-ES"/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1941730" y="1700808"/>
            <a:ext cx="6591985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Source code translator written in C#</a:t>
            </a:r>
          </a:p>
          <a:p>
            <a:r>
              <a:rPr lang="en-US" dirty="0" smtClean="0"/>
              <a:t>Translate a .NET Assembly to native C++</a:t>
            </a:r>
          </a:p>
          <a:p>
            <a:r>
              <a:rPr lang="en-US" dirty="0" smtClean="0"/>
              <a:t>Use cases:</a:t>
            </a:r>
          </a:p>
          <a:p>
            <a:pPr lvl="1"/>
            <a:r>
              <a:rPr lang="en-US" dirty="0" smtClean="0"/>
              <a:t>Performance</a:t>
            </a:r>
          </a:p>
          <a:p>
            <a:pPr lvl="1"/>
            <a:r>
              <a:rPr lang="en-US" dirty="0" smtClean="0"/>
              <a:t>Cross-Platform development</a:t>
            </a:r>
            <a:endParaRPr lang="en-US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13" t="4408" r="66537" b="54145"/>
          <a:stretch/>
        </p:blipFill>
        <p:spPr>
          <a:xfrm>
            <a:off x="6444208" y="2387735"/>
            <a:ext cx="1885721" cy="1885721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3392341" y="5607770"/>
            <a:ext cx="3690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Fig. </a:t>
            </a:r>
            <a:r>
              <a:rPr lang="en-US" sz="1400" b="1" dirty="0" smtClean="0"/>
              <a:t>7: </a:t>
            </a:r>
            <a:r>
              <a:rPr lang="en-US" sz="1400" dirty="0" smtClean="0"/>
              <a:t>AlterNative translation process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43270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3.1.  Contributions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 smtClean="0"/>
              <a:t>AlterNative compatible with Linux and </a:t>
            </a:r>
            <a:r>
              <a:rPr lang="en-US" dirty="0" err="1" smtClean="0"/>
              <a:t>MacOSX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Develop parts of the proprietary library</a:t>
            </a:r>
          </a:p>
          <a:p>
            <a:pPr lvl="1"/>
            <a:r>
              <a:rPr lang="en-US" dirty="0" err="1" smtClean="0"/>
              <a:t>DateTime</a:t>
            </a:r>
            <a:endParaRPr lang="en-US" dirty="0" smtClean="0"/>
          </a:p>
          <a:p>
            <a:pPr lvl="1"/>
            <a:r>
              <a:rPr lang="en-US" dirty="0" err="1" smtClean="0"/>
              <a:t>TimeSpan</a:t>
            </a:r>
            <a:endParaRPr lang="en-US" dirty="0" smtClean="0"/>
          </a:p>
          <a:p>
            <a:pPr lvl="1"/>
            <a:r>
              <a:rPr lang="en-US" dirty="0" smtClean="0"/>
              <a:t>File</a:t>
            </a:r>
          </a:p>
          <a:p>
            <a:pPr lvl="1"/>
            <a:r>
              <a:rPr lang="en-US" dirty="0" smtClean="0"/>
              <a:t>Encoding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3747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860674"/>
          </a:xfrm>
        </p:spPr>
        <p:txBody>
          <a:bodyPr/>
          <a:lstStyle/>
          <a:p>
            <a:r>
              <a:rPr lang="en-US" dirty="0" smtClean="0"/>
              <a:t>3.2.  </a:t>
            </a:r>
            <a:r>
              <a:rPr lang="en-US" dirty="0"/>
              <a:t>Translation</a:t>
            </a:r>
            <a:r>
              <a:rPr lang="es-ES" dirty="0"/>
              <a:t> </a:t>
            </a:r>
            <a:r>
              <a:rPr lang="en-US" dirty="0"/>
              <a:t>process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16</a:t>
            </a:fld>
            <a:endParaRPr lang="es-ES"/>
          </a:p>
        </p:txBody>
      </p:sp>
      <p:sp>
        <p:nvSpPr>
          <p:cNvPr id="6" name="5 CuadroTexto"/>
          <p:cNvSpPr txBox="1"/>
          <p:nvPr/>
        </p:nvSpPr>
        <p:spPr>
          <a:xfrm>
            <a:off x="683568" y="2259984"/>
            <a:ext cx="3528392" cy="25688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s-ES" sz="1600" dirty="0" err="1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s-ES" sz="1600" dirty="0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600" dirty="0" err="1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s-ES" sz="1600" dirty="0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s-ES" sz="1600" dirty="0" err="1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1600" dirty="0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s-ES" sz="1600" dirty="0" err="1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s-ES" sz="1600" dirty="0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  <a:buNone/>
            </a:pP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100" dirty="0" err="1" smtClean="0"/>
              <a:t>Console.</a:t>
            </a:r>
            <a:r>
              <a:rPr lang="en-US" sz="1100" b="1" dirty="0" err="1" smtClean="0"/>
              <a:t>WriteLine</a:t>
            </a:r>
            <a:r>
              <a:rPr lang="en-US" sz="1100" dirty="0" smtClean="0"/>
              <a:t>("Write a String");</a:t>
            </a:r>
            <a:br>
              <a:rPr lang="en-US" sz="1100" dirty="0" smtClean="0"/>
            </a:b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100" dirty="0" smtClean="0"/>
              <a:t>string line = </a:t>
            </a:r>
            <a:r>
              <a:rPr lang="en-US" sz="1100" dirty="0" err="1" smtClean="0"/>
              <a:t>Console.</a:t>
            </a:r>
            <a:r>
              <a:rPr lang="en-US" sz="1100" b="1" dirty="0" err="1" smtClean="0"/>
              <a:t>ReadLine</a:t>
            </a:r>
            <a:r>
              <a:rPr lang="en-US" sz="1100" dirty="0" smtClean="0"/>
              <a:t>();</a:t>
            </a:r>
            <a:br>
              <a:rPr lang="en-US" sz="1100" dirty="0" smtClean="0"/>
            </a:b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100" dirty="0" err="1" smtClean="0"/>
              <a:t>Console.</a:t>
            </a:r>
            <a:r>
              <a:rPr lang="en-US" sz="1100" b="1" dirty="0" err="1" smtClean="0"/>
              <a:t>WriteLine</a:t>
            </a:r>
            <a:r>
              <a:rPr lang="en-US" sz="1100" dirty="0" smtClean="0"/>
              <a:t>("Read line: " + line);</a:t>
            </a:r>
            <a:br>
              <a:rPr lang="en-US" sz="1100" dirty="0" smtClean="0"/>
            </a:b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100" b="1" dirty="0" smtClean="0"/>
              <a:t>byte</a:t>
            </a:r>
            <a:r>
              <a:rPr lang="en-US" sz="1100" dirty="0" smtClean="0"/>
              <a:t>[] b = </a:t>
            </a:r>
            <a:r>
              <a:rPr lang="en-US" sz="1100" b="1" dirty="0" smtClean="0"/>
              <a:t>new</a:t>
            </a:r>
            <a:r>
              <a:rPr lang="en-US" sz="1100" dirty="0" smtClean="0"/>
              <a:t> </a:t>
            </a:r>
            <a:r>
              <a:rPr lang="en-US" sz="1100" b="1" dirty="0" smtClean="0"/>
              <a:t>byte</a:t>
            </a:r>
            <a:r>
              <a:rPr lang="en-US" sz="1100" dirty="0" smtClean="0"/>
              <a:t>[2];</a:t>
            </a:r>
            <a:br>
              <a:rPr lang="en-US" sz="1100" dirty="0" smtClean="0"/>
            </a:b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100" dirty="0" smtClean="0"/>
              <a:t>b[0] = 0;</a:t>
            </a:r>
            <a:br>
              <a:rPr lang="en-US" sz="1100" dirty="0" smtClean="0"/>
            </a:b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100" dirty="0" smtClean="0"/>
              <a:t>b[1] = 255;</a:t>
            </a:r>
            <a:br>
              <a:rPr lang="en-US" sz="1100" dirty="0" smtClean="0"/>
            </a:b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100" dirty="0" err="1" smtClean="0"/>
              <a:t>Console.</a:t>
            </a:r>
            <a:r>
              <a:rPr lang="en-US" sz="1100" b="1" dirty="0" err="1" smtClean="0"/>
              <a:t>WriteLine</a:t>
            </a:r>
            <a:r>
              <a:rPr lang="en-US" sz="1100" dirty="0" smtClean="0"/>
              <a:t>(Encoding.UTF8.</a:t>
            </a:r>
            <a:r>
              <a:rPr lang="en-US" sz="1100" b="1" dirty="0" smtClean="0"/>
              <a:t>GetString</a:t>
            </a:r>
            <a:r>
              <a:rPr lang="en-US" sz="1100" dirty="0" smtClean="0"/>
              <a:t>(b));</a:t>
            </a:r>
            <a:endParaRPr lang="es-ES" sz="14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  <a:buNone/>
            </a:pP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s-E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5246293" y="2295934"/>
            <a:ext cx="3758004" cy="25688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s-ES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s-ES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s-ES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s-ES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s-ES" sz="1600" dirty="0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[])</a:t>
            </a: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  <a:buNone/>
            </a:pPr>
            <a:r>
              <a:rPr lang="es-E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smtClean="0"/>
              <a:t>Console::</a:t>
            </a:r>
            <a:r>
              <a:rPr lang="en-US" sz="1100" b="1" dirty="0" err="1" smtClean="0"/>
              <a:t>WriteLine</a:t>
            </a:r>
            <a:r>
              <a:rPr lang="en-US" sz="1100" dirty="0" smtClean="0"/>
              <a:t>(</a:t>
            </a:r>
            <a:r>
              <a:rPr lang="en-US" sz="1100" b="1" dirty="0" smtClean="0"/>
              <a:t>new</a:t>
            </a:r>
            <a:r>
              <a:rPr lang="en-US" sz="1100" dirty="0" smtClean="0"/>
              <a:t> </a:t>
            </a:r>
            <a:r>
              <a:rPr lang="en-US" sz="1100" b="1" dirty="0" smtClean="0"/>
              <a:t>String</a:t>
            </a:r>
            <a:r>
              <a:rPr lang="en-US" sz="1100" dirty="0" smtClean="0"/>
              <a:t>("Write a String"));</a:t>
            </a:r>
            <a:br>
              <a:rPr lang="en-US" sz="1100" dirty="0" smtClean="0"/>
            </a:br>
            <a:r>
              <a:rPr lang="es-ES" sz="11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100" dirty="0" smtClean="0"/>
              <a:t>String* line = Console::</a:t>
            </a:r>
            <a:r>
              <a:rPr lang="en-US" sz="1100" b="1" dirty="0" err="1" smtClean="0"/>
              <a:t>ReadLine</a:t>
            </a:r>
            <a:r>
              <a:rPr lang="en-US" sz="1100" dirty="0" smtClean="0"/>
              <a:t>();</a:t>
            </a:r>
            <a:br>
              <a:rPr lang="en-US" sz="1100" dirty="0" smtClean="0"/>
            </a:br>
            <a:r>
              <a:rPr lang="es-E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smtClean="0"/>
              <a:t>Console::</a:t>
            </a:r>
            <a:r>
              <a:rPr lang="en-US" sz="1100" b="1" dirty="0" err="1" smtClean="0"/>
              <a:t>WriteLine</a:t>
            </a:r>
            <a:r>
              <a:rPr lang="en-US" sz="1100" dirty="0" smtClean="0"/>
              <a:t>(</a:t>
            </a:r>
            <a:r>
              <a:rPr lang="en-US" sz="1100" b="1" dirty="0" smtClean="0"/>
              <a:t>new</a:t>
            </a:r>
            <a:r>
              <a:rPr lang="en-US" sz="1100" dirty="0" smtClean="0"/>
              <a:t> </a:t>
            </a:r>
            <a:r>
              <a:rPr lang="en-US" sz="1100" b="1" dirty="0" smtClean="0"/>
              <a:t>String</a:t>
            </a:r>
            <a:r>
              <a:rPr lang="en-US" sz="1100" dirty="0" smtClean="0"/>
              <a:t>("Read line: ") + line);</a:t>
            </a:r>
            <a:br>
              <a:rPr lang="en-US" sz="1100" dirty="0" smtClean="0"/>
            </a:br>
            <a:r>
              <a:rPr lang="es-E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smtClean="0"/>
              <a:t>Array&lt;char&gt;* b = </a:t>
            </a:r>
            <a:r>
              <a:rPr lang="en-US" sz="1100" b="1" dirty="0" smtClean="0"/>
              <a:t>new</a:t>
            </a:r>
            <a:r>
              <a:rPr lang="en-US" sz="1100" dirty="0" smtClean="0"/>
              <a:t> Array&lt;char&gt;(2);</a:t>
            </a:r>
            <a:br>
              <a:rPr lang="en-US" sz="1100" dirty="0" smtClean="0"/>
            </a:br>
            <a:r>
              <a:rPr lang="es-E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smtClean="0"/>
              <a:t>b-&gt;</a:t>
            </a:r>
            <a:r>
              <a:rPr lang="en-US" sz="1100" b="1" dirty="0" err="1" smtClean="0"/>
              <a:t>SetData</a:t>
            </a:r>
            <a:r>
              <a:rPr lang="en-US" sz="1100" dirty="0" smtClean="0"/>
              <a:t>(0, 0);</a:t>
            </a:r>
            <a:br>
              <a:rPr lang="en-US" sz="1100" dirty="0" smtClean="0"/>
            </a:br>
            <a:r>
              <a:rPr lang="es-E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smtClean="0"/>
              <a:t>b-&gt;</a:t>
            </a:r>
            <a:r>
              <a:rPr lang="en-US" sz="1100" b="1" dirty="0" err="1" smtClean="0"/>
              <a:t>SetData</a:t>
            </a:r>
            <a:r>
              <a:rPr lang="en-US" sz="1100" dirty="0" smtClean="0"/>
              <a:t>(1, 255);</a:t>
            </a:r>
            <a:br>
              <a:rPr lang="en-US" sz="1100" dirty="0" smtClean="0"/>
            </a:br>
            <a:r>
              <a:rPr lang="es-E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smtClean="0"/>
              <a:t>Console::</a:t>
            </a:r>
            <a:r>
              <a:rPr lang="en-US" sz="1100" b="1" dirty="0" err="1" smtClean="0"/>
              <a:t>WriteLine</a:t>
            </a:r>
            <a:r>
              <a:rPr lang="en-US" sz="1100" dirty="0" smtClean="0"/>
              <a:t>(Encoding::UTF8-&gt;</a:t>
            </a:r>
            <a:r>
              <a:rPr lang="en-US" sz="1100" b="1" dirty="0" err="1" smtClean="0"/>
              <a:t>GetString</a:t>
            </a:r>
            <a:r>
              <a:rPr lang="en-US" sz="1100" dirty="0" smtClean="0"/>
              <a:t>(b));</a:t>
            </a:r>
            <a:endParaRPr lang="es-ES" sz="11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  <a:buNone/>
            </a:pP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s-E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7 Flecha abajo"/>
          <p:cNvSpPr/>
          <p:nvPr/>
        </p:nvSpPr>
        <p:spPr>
          <a:xfrm rot="16200000">
            <a:off x="4416775" y="3179742"/>
            <a:ext cx="624703" cy="8012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5881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788666"/>
          </a:xfrm>
        </p:spPr>
        <p:txBody>
          <a:bodyPr/>
          <a:lstStyle/>
          <a:p>
            <a:r>
              <a:rPr lang="en-US" dirty="0" smtClean="0"/>
              <a:t>3.3.  </a:t>
            </a:r>
            <a:r>
              <a:rPr lang="en-US" dirty="0"/>
              <a:t>Translation</a:t>
            </a:r>
            <a:r>
              <a:rPr lang="es-ES" dirty="0"/>
              <a:t> </a:t>
            </a:r>
            <a:r>
              <a:rPr lang="en-US" dirty="0"/>
              <a:t>process II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17</a:t>
            </a:fld>
            <a:endParaRPr lang="es-ES"/>
          </a:p>
        </p:txBody>
      </p:sp>
      <p:sp>
        <p:nvSpPr>
          <p:cNvPr id="6" name="25 CuadroTexto"/>
          <p:cNvSpPr txBox="1"/>
          <p:nvPr/>
        </p:nvSpPr>
        <p:spPr>
          <a:xfrm>
            <a:off x="1475656" y="5593033"/>
            <a:ext cx="3091075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None/>
            </a:pPr>
            <a:r>
              <a:rPr lang="es-ES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s-ES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s-ES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){}</a:t>
            </a:r>
            <a:endParaRPr lang="es-E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26 CuadroTexto"/>
          <p:cNvSpPr txBox="1"/>
          <p:nvPr/>
        </p:nvSpPr>
        <p:spPr>
          <a:xfrm>
            <a:off x="5796136" y="5593033"/>
            <a:ext cx="3143764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None/>
            </a:pPr>
            <a:r>
              <a:rPr lang="es-ES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s-ES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s-E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[]){}</a:t>
            </a:r>
            <a:endParaRPr lang="es-E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27 Flecha abajo"/>
          <p:cNvSpPr/>
          <p:nvPr/>
        </p:nvSpPr>
        <p:spPr>
          <a:xfrm rot="16200000">
            <a:off x="4936357" y="5353971"/>
            <a:ext cx="490153" cy="816676"/>
          </a:xfrm>
          <a:prstGeom prst="downArrow">
            <a:avLst>
              <a:gd name="adj1" fmla="val 43226"/>
              <a:gd name="adj2" fmla="val 511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33" name="23 Grupo"/>
          <p:cNvGrpSpPr/>
          <p:nvPr/>
        </p:nvGrpSpPr>
        <p:grpSpPr>
          <a:xfrm>
            <a:off x="5660197" y="3223542"/>
            <a:ext cx="1728192" cy="640929"/>
            <a:chOff x="5076056" y="3508151"/>
            <a:chExt cx="1728192" cy="640929"/>
          </a:xfrm>
        </p:grpSpPr>
        <p:pic>
          <p:nvPicPr>
            <p:cNvPr id="34" name="Picture 2" descr="C:\Users\Alex\Desktop\MDECL.png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59399" t="55672" r="17608" b="29091"/>
            <a:stretch>
              <a:fillRect/>
            </a:stretch>
          </p:blipFill>
          <p:spPr bwMode="auto">
            <a:xfrm>
              <a:off x="5076056" y="3545632"/>
              <a:ext cx="1728192" cy="603448"/>
            </a:xfrm>
            <a:prstGeom prst="rect">
              <a:avLst/>
            </a:prstGeom>
            <a:noFill/>
          </p:spPr>
        </p:pic>
        <p:sp>
          <p:nvSpPr>
            <p:cNvPr id="35" name="22 Rectángulo"/>
            <p:cNvSpPr/>
            <p:nvPr/>
          </p:nvSpPr>
          <p:spPr>
            <a:xfrm>
              <a:off x="6129985" y="3508151"/>
              <a:ext cx="72008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pic>
        <p:nvPicPr>
          <p:cNvPr id="36" name="Picture 2" descr="C:\Users\Alex\Desktop\MDECL.pn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4490" t="71382" r="41559" b="2036"/>
          <a:stretch>
            <a:fillRect/>
          </a:stretch>
        </p:blipFill>
        <p:spPr bwMode="auto">
          <a:xfrm>
            <a:off x="3787989" y="3883122"/>
            <a:ext cx="1800200" cy="1052736"/>
          </a:xfrm>
          <a:prstGeom prst="rect">
            <a:avLst/>
          </a:prstGeom>
          <a:noFill/>
        </p:spPr>
      </p:pic>
      <p:cxnSp>
        <p:nvCxnSpPr>
          <p:cNvPr id="37" name="12 Conector recto"/>
          <p:cNvCxnSpPr/>
          <p:nvPr/>
        </p:nvCxnSpPr>
        <p:spPr>
          <a:xfrm flipH="1">
            <a:off x="3932005" y="4081288"/>
            <a:ext cx="1440160" cy="72008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2" descr="C:\Users\Alex\Desktop\MDECL.pn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195701" y="1056952"/>
            <a:ext cx="7516091" cy="3960440"/>
          </a:xfrm>
          <a:prstGeom prst="rect">
            <a:avLst/>
          </a:prstGeom>
          <a:noFill/>
        </p:spPr>
      </p:pic>
      <p:cxnSp>
        <p:nvCxnSpPr>
          <p:cNvPr id="39" name="13 Conector recto"/>
          <p:cNvCxnSpPr/>
          <p:nvPr/>
        </p:nvCxnSpPr>
        <p:spPr>
          <a:xfrm>
            <a:off x="4220037" y="4153296"/>
            <a:ext cx="1152128" cy="64807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17 Conector recto de flecha"/>
          <p:cNvCxnSpPr/>
          <p:nvPr/>
        </p:nvCxnSpPr>
        <p:spPr>
          <a:xfrm flipH="1">
            <a:off x="6083241" y="3740874"/>
            <a:ext cx="297036" cy="10299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15 Elipse"/>
          <p:cNvSpPr/>
          <p:nvPr/>
        </p:nvSpPr>
        <p:spPr>
          <a:xfrm>
            <a:off x="5588189" y="3217192"/>
            <a:ext cx="1800200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err="1" smtClean="0">
                <a:latin typeface="Consolas" pitchFamily="49" charset="0"/>
                <a:cs typeface="Consolas" pitchFamily="49" charset="0"/>
              </a:rPr>
              <a:t>Composed</a:t>
            </a:r>
            <a:r>
              <a:rPr lang="es-ES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s-ES" sz="1400" dirty="0" err="1" smtClean="0">
                <a:latin typeface="Consolas" pitchFamily="49" charset="0"/>
                <a:cs typeface="Consolas" pitchFamily="49" charset="0"/>
              </a:rPr>
              <a:t>Identifier</a:t>
            </a:r>
            <a:endParaRPr lang="es-ES" sz="1400" dirty="0"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42" name="34 Conector recto de flecha"/>
          <p:cNvCxnSpPr/>
          <p:nvPr/>
        </p:nvCxnSpPr>
        <p:spPr>
          <a:xfrm flipH="1">
            <a:off x="2995901" y="2785144"/>
            <a:ext cx="3744416" cy="144016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3302076" y="5229200"/>
            <a:ext cx="3758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Fig. </a:t>
            </a:r>
            <a:r>
              <a:rPr lang="en-US" sz="1400" b="1" dirty="0" smtClean="0"/>
              <a:t>8: </a:t>
            </a:r>
            <a:r>
              <a:rPr lang="en-US" sz="1400" dirty="0" smtClean="0"/>
              <a:t>AST conversions from C# to C++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0568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4.07407E-6 L 0.29202 -0.0388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01" y="-194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0.01065 L -0.04722 0.21481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61" y="11273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860674"/>
          </a:xfrm>
        </p:spPr>
        <p:txBody>
          <a:bodyPr/>
          <a:lstStyle/>
          <a:p>
            <a:r>
              <a:rPr lang="en-US" dirty="0" smtClean="0"/>
              <a:t>3.4.  </a:t>
            </a:r>
            <a:r>
              <a:rPr lang="en-US" dirty="0" smtClean="0"/>
              <a:t>IOSharp C++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3807" y="1700808"/>
            <a:ext cx="6591985" cy="1655440"/>
          </a:xfrm>
        </p:spPr>
        <p:txBody>
          <a:bodyPr/>
          <a:lstStyle/>
          <a:p>
            <a:r>
              <a:rPr lang="en-US" dirty="0" smtClean="0"/>
              <a:t>IOSharp is translated using AlterNative</a:t>
            </a:r>
          </a:p>
          <a:p>
            <a:endParaRPr lang="en-US" dirty="0"/>
          </a:p>
          <a:p>
            <a:r>
              <a:rPr lang="en-US" dirty="0" smtClean="0"/>
              <a:t>AlterNative System Library replaces Mono runtime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18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129854"/>
            <a:ext cx="2449347" cy="153139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055" y="3475735"/>
            <a:ext cx="2491643" cy="2185513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4758" y="3475736"/>
            <a:ext cx="2491643" cy="2185512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2935895" y="5744640"/>
            <a:ext cx="460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Fig. </a:t>
            </a:r>
            <a:r>
              <a:rPr lang="en-US" sz="1400" b="1" dirty="0" smtClean="0"/>
              <a:t>11: </a:t>
            </a:r>
            <a:r>
              <a:rPr lang="en-US" sz="1400" dirty="0" smtClean="0"/>
              <a:t>NETMF, IOSharp and IOSharp</a:t>
            </a:r>
            <a:r>
              <a:rPr lang="en-US" sz="1400" dirty="0"/>
              <a:t> </a:t>
            </a:r>
            <a:r>
              <a:rPr lang="en-US" sz="1400" dirty="0" smtClean="0"/>
              <a:t>C++ Stacks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02860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 Performance Test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19</a:t>
            </a:fld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082" y="4056491"/>
            <a:ext cx="7418578" cy="1820781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499765" y="5805264"/>
            <a:ext cx="7512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Fig. </a:t>
            </a:r>
            <a:r>
              <a:rPr lang="en-US" sz="1400" b="1" dirty="0" smtClean="0"/>
              <a:t>12: </a:t>
            </a:r>
            <a:r>
              <a:rPr lang="en-US" sz="1400" dirty="0" smtClean="0"/>
              <a:t>Time comparison between Mono and C++ in 10K iterations of an Output Port</a:t>
            </a:r>
            <a:endParaRPr lang="en-US" sz="14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3"/>
          <a:srcRect l="42558" t="3243" r="13828" b="4187"/>
          <a:stretch/>
        </p:blipFill>
        <p:spPr>
          <a:xfrm>
            <a:off x="1096205" y="1289401"/>
            <a:ext cx="5133511" cy="1232043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008" y="2657937"/>
            <a:ext cx="4023356" cy="1268468"/>
          </a:xfrm>
          <a:prstGeom prst="rect">
            <a:avLst/>
          </a:prstGeom>
        </p:spPr>
      </p:pic>
      <p:sp>
        <p:nvSpPr>
          <p:cNvPr id="13" name="CuadroTexto 12"/>
          <p:cNvSpPr txBox="1"/>
          <p:nvPr/>
        </p:nvSpPr>
        <p:spPr>
          <a:xfrm>
            <a:off x="6278451" y="1648775"/>
            <a:ext cx="2255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Fig. 10</a:t>
            </a:r>
            <a:r>
              <a:rPr lang="en-US" sz="1400" b="1" dirty="0" smtClean="0"/>
              <a:t>:</a:t>
            </a:r>
            <a:r>
              <a:rPr lang="en-US" sz="1400" dirty="0" smtClean="0"/>
              <a:t> GPIO changes on Mono with C#</a:t>
            </a:r>
            <a:endParaRPr lang="en-US" sz="1400" dirty="0"/>
          </a:p>
        </p:txBody>
      </p:sp>
      <p:sp>
        <p:nvSpPr>
          <p:cNvPr id="14" name="CuadroTexto 13"/>
          <p:cNvSpPr txBox="1"/>
          <p:nvPr/>
        </p:nvSpPr>
        <p:spPr>
          <a:xfrm>
            <a:off x="2267744" y="3030561"/>
            <a:ext cx="2255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 smtClean="0"/>
              <a:t>Fig. </a:t>
            </a:r>
            <a:r>
              <a:rPr lang="en-US" sz="1400" b="1" dirty="0" smtClean="0"/>
              <a:t>11:</a:t>
            </a:r>
            <a:r>
              <a:rPr lang="en-US" sz="1400" dirty="0" smtClean="0"/>
              <a:t> GPIO changes on C++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5451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788666"/>
          </a:xfrm>
        </p:spPr>
        <p:txBody>
          <a:bodyPr>
            <a:normAutofit/>
          </a:bodyPr>
          <a:lstStyle/>
          <a:p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58872" y="2370136"/>
            <a:ext cx="5941953" cy="2808312"/>
          </a:xfrm>
        </p:spPr>
        <p:txBody>
          <a:bodyPr>
            <a:normAutofit/>
          </a:bodyPr>
          <a:lstStyle/>
          <a:p>
            <a:r>
              <a:rPr lang="en-US" noProof="1" smtClean="0"/>
              <a:t>1.  Introduction							3</a:t>
            </a:r>
          </a:p>
          <a:p>
            <a:r>
              <a:rPr lang="en-US" dirty="0" smtClean="0"/>
              <a:t>2.  IOSharp								6</a:t>
            </a:r>
          </a:p>
          <a:p>
            <a:r>
              <a:rPr lang="en-US" dirty="0" smtClean="0"/>
              <a:t>3.  AlterNative							13</a:t>
            </a:r>
          </a:p>
          <a:p>
            <a:r>
              <a:rPr lang="en-US" dirty="0" smtClean="0"/>
              <a:t>4.  Performance Test						19</a:t>
            </a:r>
          </a:p>
          <a:p>
            <a:r>
              <a:rPr lang="en-US" dirty="0" smtClean="0"/>
              <a:t>5.  Conclusions							21</a:t>
            </a:r>
            <a:endParaRPr lang="en-US" dirty="0"/>
          </a:p>
          <a:p>
            <a:r>
              <a:rPr lang="en-US" dirty="0" smtClean="0"/>
              <a:t>6.  Questions &amp; Answers					23</a:t>
            </a:r>
            <a:endParaRPr lang="es-ES" dirty="0" smtClean="0"/>
          </a:p>
          <a:p>
            <a:endParaRPr lang="es-ES" dirty="0" smtClean="0"/>
          </a:p>
          <a:p>
            <a:pPr lvl="1"/>
            <a:endParaRPr lang="es-ES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9624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919069"/>
          </a:xfrm>
        </p:spPr>
        <p:txBody>
          <a:bodyPr/>
          <a:lstStyle/>
          <a:p>
            <a:r>
              <a:rPr lang="en-US" dirty="0"/>
              <a:t>4.1.  </a:t>
            </a: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2415" y="1700808"/>
            <a:ext cx="6591985" cy="3777622"/>
          </a:xfrm>
        </p:spPr>
        <p:txBody>
          <a:bodyPr/>
          <a:lstStyle/>
          <a:p>
            <a:r>
              <a:rPr lang="en-US" dirty="0" smtClean="0"/>
              <a:t>Evaluate the increased performance using AlterNative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20</a:t>
            </a:fld>
            <a:endParaRPr lang="es-ES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950" y="2220630"/>
            <a:ext cx="4716641" cy="372865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6631338" y="3501008"/>
            <a:ext cx="23331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b="1" dirty="0" smtClean="0"/>
              <a:t>Fig. </a:t>
            </a:r>
            <a:r>
              <a:rPr lang="en-US" sz="1400" b="1" dirty="0" smtClean="0"/>
              <a:t>13: </a:t>
            </a:r>
            <a:r>
              <a:rPr lang="en-US" sz="1400" dirty="0" smtClean="0"/>
              <a:t>Graph showing the speedup of the C++ version in front of the Mono one. 62% of gain.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4124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788666"/>
          </a:xfrm>
        </p:spPr>
        <p:txBody>
          <a:bodyPr/>
          <a:lstStyle/>
          <a:p>
            <a:r>
              <a:rPr lang="en-US" dirty="0"/>
              <a:t>5.  Conclusions</a:t>
            </a:r>
            <a:endParaRPr lang="en-US" noProof="1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3807" y="1700808"/>
            <a:ext cx="6591985" cy="43204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"/>
            </a:pPr>
            <a:r>
              <a:rPr lang="en-US" dirty="0" smtClean="0"/>
              <a:t>Deploy NETMF programs on Linux</a:t>
            </a:r>
          </a:p>
          <a:p>
            <a:pPr lvl="1">
              <a:buFont typeface="Wingdings" panose="05000000000000000000" pitchFamily="2" charset="2"/>
              <a:buChar char=""/>
            </a:pPr>
            <a:r>
              <a:rPr lang="en-US" dirty="0" smtClean="0"/>
              <a:t>Provide hardware support for embedded </a:t>
            </a:r>
            <a:r>
              <a:rPr lang="en-US" dirty="0" smtClean="0"/>
              <a:t>systems:</a:t>
            </a:r>
          </a:p>
          <a:p>
            <a:pPr lvl="2">
              <a:buFont typeface="Wingdings" panose="05000000000000000000" pitchFamily="2" charset="2"/>
              <a:buChar char=""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GPIO, Interrupts, SPI and UART</a:t>
            </a:r>
            <a:endParaRPr lang="en-US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"/>
            </a:pPr>
            <a:r>
              <a:rPr lang="en-US" dirty="0"/>
              <a:t>Run </a:t>
            </a:r>
            <a:r>
              <a:rPr lang="en-US" dirty="0" err="1"/>
              <a:t>HomeSense</a:t>
            </a:r>
            <a:r>
              <a:rPr lang="en-US" dirty="0"/>
              <a:t> gateway on Raspberry Pi</a:t>
            </a:r>
          </a:p>
          <a:p>
            <a:pPr>
              <a:buFont typeface="Wingdings" panose="05000000000000000000" pitchFamily="2" charset="2"/>
              <a:buChar char=""/>
            </a:pPr>
            <a:endParaRPr lang="en-US" dirty="0" smtClean="0"/>
          </a:p>
          <a:p>
            <a:pPr>
              <a:buFont typeface="Wingdings" panose="05000000000000000000" pitchFamily="2" charset="2"/>
              <a:buChar char=""/>
            </a:pPr>
            <a:r>
              <a:rPr lang="en-US" dirty="0" smtClean="0"/>
              <a:t>Performance improvement</a:t>
            </a:r>
          </a:p>
          <a:p>
            <a:pPr lvl="1">
              <a:buFont typeface="Wingdings" panose="05000000000000000000" pitchFamily="2" charset="2"/>
              <a:buChar char=""/>
            </a:pPr>
            <a:r>
              <a:rPr lang="en-US" dirty="0" smtClean="0"/>
              <a:t>Provide Linux support for </a:t>
            </a:r>
            <a:r>
              <a:rPr lang="en-US" dirty="0" smtClean="0"/>
              <a:t>AlterNative:</a:t>
            </a:r>
          </a:p>
          <a:p>
            <a:pPr lvl="2">
              <a:buFont typeface="Wingdings" panose="05000000000000000000" pitchFamily="2" charset="2"/>
              <a:buChar char=""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Runs on Linux and Mac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"/>
            </a:pPr>
            <a:r>
              <a:rPr lang="en-US" dirty="0" smtClean="0"/>
              <a:t>Develop missing libraries on the proprietary </a:t>
            </a:r>
            <a:r>
              <a:rPr lang="en-US" dirty="0" smtClean="0"/>
              <a:t>library</a:t>
            </a:r>
          </a:p>
          <a:p>
            <a:pPr lvl="2">
              <a:buFont typeface="Wingdings" panose="05000000000000000000" pitchFamily="2" charset="2"/>
              <a:buChar char=""/>
            </a:pPr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</a:rPr>
              <a:t>DateTime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</a:rPr>
              <a:t>TimeSpan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, File, Encoding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"/>
            </a:pPr>
            <a:r>
              <a:rPr lang="en-US" dirty="0" smtClean="0"/>
              <a:t>Evaluate </a:t>
            </a:r>
            <a:r>
              <a:rPr lang="en-US" dirty="0" smtClean="0"/>
              <a:t>the performance improvement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4452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 Conclusions </a:t>
            </a:r>
            <a:r>
              <a:rPr lang="en-US" dirty="0" smtClean="0"/>
              <a:t>II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/>
              <p:cNvSpPr>
                <a:spLocks noGrp="1"/>
              </p:cNvSpPr>
              <p:nvPr>
                <p:ph idx="1"/>
              </p:nvPr>
            </p:nvSpPr>
            <p:spPr>
              <a:xfrm>
                <a:off x="2267744" y="1905000"/>
                <a:ext cx="6591985" cy="377762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1" dirty="0" smtClean="0"/>
                  <a:t>Future Work</a:t>
                </a:r>
              </a:p>
              <a:p>
                <a:pPr lvl="1"/>
                <a:r>
                  <a:rPr lang="en-US" sz="2000" dirty="0" smtClean="0"/>
                  <a:t>IOSharp:</a:t>
                </a:r>
              </a:p>
              <a:p>
                <a:pPr lvl="2"/>
                <a:r>
                  <a:rPr lang="es-ES" sz="1800" dirty="0" smtClean="0"/>
                  <a:t>New </a:t>
                </a:r>
                <a:r>
                  <a:rPr lang="en-US" sz="1800" dirty="0" smtClean="0"/>
                  <a:t>protocols</a:t>
                </a:r>
                <a:r>
                  <a:rPr lang="es-ES" sz="1800" dirty="0" smtClean="0"/>
                  <a:t>, </a:t>
                </a:r>
                <a:r>
                  <a:rPr lang="en-US" sz="1800" dirty="0" smtClean="0"/>
                  <a:t>i.e.</a:t>
                </a:r>
                <a:r>
                  <a:rPr lang="es-ES" sz="180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p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s-ES" sz="1800" dirty="0" smtClean="0"/>
                  <a:t> and </a:t>
                </a:r>
                <a14:m>
                  <m:oMath xmlns:m="http://schemas.openxmlformats.org/officeDocument/2006/math"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𝑃𝑊𝑀</m:t>
                    </m:r>
                  </m:oMath>
                </a14:m>
                <a:endParaRPr lang="es-ES" sz="1800" dirty="0" smtClean="0"/>
              </a:p>
              <a:p>
                <a:pPr lvl="2"/>
                <a:r>
                  <a:rPr lang="en-US" sz="1800" dirty="0" smtClean="0"/>
                  <a:t>Performance optimization</a:t>
                </a:r>
              </a:p>
              <a:p>
                <a:pPr lvl="1"/>
                <a:endParaRPr lang="en-US" sz="2000" b="1" dirty="0"/>
              </a:p>
              <a:p>
                <a:pPr lvl="1"/>
                <a:r>
                  <a:rPr lang="en-US" sz="2000" dirty="0" smtClean="0"/>
                  <a:t>AlterNative:</a:t>
                </a:r>
              </a:p>
              <a:p>
                <a:pPr lvl="2"/>
                <a:r>
                  <a:rPr lang="en-US" sz="1800" dirty="0" smtClean="0"/>
                  <a:t>Garbage Collector</a:t>
                </a:r>
              </a:p>
              <a:p>
                <a:pPr lvl="2"/>
                <a:r>
                  <a:rPr lang="en-US" sz="1800" dirty="0" smtClean="0"/>
                  <a:t>Continuous Integration</a:t>
                </a:r>
              </a:p>
              <a:p>
                <a:pPr lvl="2"/>
                <a:r>
                  <a:rPr lang="en-US" sz="1800" dirty="0" smtClean="0"/>
                  <a:t>Extend C# language capabilities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Marcador de contenid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67744" y="1905000"/>
                <a:ext cx="6591985" cy="3777622"/>
              </a:xfrm>
              <a:blipFill rotWithShape="0">
                <a:blip r:embed="rId2"/>
                <a:stretch>
                  <a:fillRect l="-740" t="-9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8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 Conclusions </a:t>
            </a:r>
            <a:r>
              <a:rPr lang="en-US" dirty="0" smtClean="0"/>
              <a:t>III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IOSharp: .NET Micro Framework on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23</a:t>
            </a:fld>
            <a:endParaRPr lang="es-ES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1943807" y="1700807"/>
            <a:ext cx="6591985" cy="4176465"/>
          </a:xfrm>
        </p:spPr>
        <p:txBody>
          <a:bodyPr/>
          <a:lstStyle/>
          <a:p>
            <a:r>
              <a:rPr lang="en-US" dirty="0"/>
              <a:t>The work developed in this project contributes to the work described in the </a:t>
            </a:r>
            <a:r>
              <a:rPr lang="en-US" dirty="0" smtClean="0"/>
              <a:t>paper: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i="1" dirty="0" smtClean="0"/>
              <a:t>“</a:t>
            </a:r>
            <a:r>
              <a:rPr lang="en-US" i="1" dirty="0"/>
              <a:t>AlterNative: A cross-platform tool for translating from high-level code to native </a:t>
            </a:r>
            <a:r>
              <a:rPr lang="en-US" i="1" dirty="0" smtClean="0"/>
              <a:t>code”</a:t>
            </a:r>
          </a:p>
          <a:p>
            <a:pPr marL="0" indent="0" algn="ctr">
              <a:buNone/>
            </a:pPr>
            <a:endParaRPr lang="en-US" i="1" dirty="0"/>
          </a:p>
          <a:p>
            <a:pPr marL="0" indent="0" algn="ctr">
              <a:buNone/>
            </a:pPr>
            <a:endParaRPr lang="en-US" i="1" dirty="0" smtClean="0"/>
          </a:p>
          <a:p>
            <a:pPr marL="0" indent="0" algn="ctr">
              <a:buNone/>
            </a:pPr>
            <a:endParaRPr lang="en-US" i="1" dirty="0"/>
          </a:p>
          <a:p>
            <a:r>
              <a:rPr lang="en-US" dirty="0" smtClean="0"/>
              <a:t>Download IOSharp library at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hlinkClick r:id="rId2"/>
              </a:rPr>
              <a:t>https://github.com/GerardSoleCa/IOSharp-netmf-Linux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3645024"/>
            <a:ext cx="1656184" cy="127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19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6.  Questions</a:t>
            </a:r>
            <a:r>
              <a:rPr lang="es-ES" dirty="0" smtClean="0"/>
              <a:t> &amp; </a:t>
            </a:r>
            <a:r>
              <a:rPr lang="en-US" dirty="0" smtClean="0"/>
              <a:t>Answers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24</a:t>
            </a:fld>
            <a:endParaRPr lang="es-ES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Questions are guaranteed in life – Answers aren’t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89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788666"/>
          </a:xfrm>
        </p:spPr>
        <p:txBody>
          <a:bodyPr/>
          <a:lstStyle/>
          <a:p>
            <a:r>
              <a:rPr lang="en-US" noProof="1" smtClean="0"/>
              <a:t>1.  Introduction</a:t>
            </a:r>
            <a:endParaRPr lang="en-US" noProof="1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3807" y="1700808"/>
            <a:ext cx="6591985" cy="3777622"/>
          </a:xfrm>
        </p:spPr>
        <p:txBody>
          <a:bodyPr/>
          <a:lstStyle/>
          <a:p>
            <a:r>
              <a:rPr lang="en-US" dirty="0" smtClean="0"/>
              <a:t>Power increase from 8 to 32 bits on microprocessors</a:t>
            </a:r>
          </a:p>
          <a:p>
            <a:r>
              <a:rPr lang="en-US" dirty="0" smtClean="0"/>
              <a:t>Cost reduction on hardware production</a:t>
            </a:r>
          </a:p>
          <a:p>
            <a:r>
              <a:rPr lang="en-US" dirty="0" smtClean="0"/>
              <a:t>Increasing usage of Linux in embedded devices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3</a:t>
            </a:fld>
            <a:endParaRPr lang="es-ES"/>
          </a:p>
        </p:txBody>
      </p:sp>
      <p:pic>
        <p:nvPicPr>
          <p:cNvPr id="5122" name="Picture 2" descr="http://linuxemb.wdfiles.com/local--files/tesis-c1/embedded_OS_sourcing_trend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2871382"/>
            <a:ext cx="3973346" cy="3289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/>
          <p:cNvSpPr txBox="1"/>
          <p:nvPr/>
        </p:nvSpPr>
        <p:spPr>
          <a:xfrm>
            <a:off x="6433914" y="3933056"/>
            <a:ext cx="18394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b="1" dirty="0" smtClean="0"/>
              <a:t>Fig. 1:</a:t>
            </a:r>
            <a:r>
              <a:rPr lang="en-US" sz="1400" dirty="0" smtClean="0"/>
              <a:t> Linux growth between 2003 and 2007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9303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788666"/>
          </a:xfrm>
        </p:spPr>
        <p:txBody>
          <a:bodyPr/>
          <a:lstStyle/>
          <a:p>
            <a:r>
              <a:rPr lang="en-US" noProof="1"/>
              <a:t>1.2. Objectives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3807" y="1700808"/>
            <a:ext cx="6591985" cy="3777622"/>
          </a:xfrm>
        </p:spPr>
        <p:txBody>
          <a:bodyPr/>
          <a:lstStyle/>
          <a:p>
            <a:r>
              <a:rPr lang="en-US" dirty="0" smtClean="0"/>
              <a:t>Deploy NETMF programs on Linux</a:t>
            </a:r>
          </a:p>
          <a:p>
            <a:pPr lvl="1"/>
            <a:r>
              <a:rPr lang="en-US" dirty="0" smtClean="0"/>
              <a:t>Provide hardware support for embedded systems</a:t>
            </a:r>
          </a:p>
          <a:p>
            <a:pPr lvl="1"/>
            <a:r>
              <a:rPr lang="en-US" dirty="0" smtClean="0"/>
              <a:t>Run </a:t>
            </a:r>
            <a:r>
              <a:rPr lang="en-US" dirty="0" err="1" smtClean="0"/>
              <a:t>HomeSense</a:t>
            </a:r>
            <a:r>
              <a:rPr lang="en-US" dirty="0" smtClean="0"/>
              <a:t> gateway on Raspberry Pi</a:t>
            </a:r>
          </a:p>
          <a:p>
            <a:endParaRPr lang="en-US" dirty="0" smtClean="0"/>
          </a:p>
          <a:p>
            <a:r>
              <a:rPr lang="en-US" dirty="0" smtClean="0"/>
              <a:t>Performance improvement</a:t>
            </a:r>
          </a:p>
          <a:p>
            <a:pPr lvl="1"/>
            <a:r>
              <a:rPr lang="en-US" dirty="0" smtClean="0"/>
              <a:t>Provide Linux support for AlterNative</a:t>
            </a:r>
          </a:p>
          <a:p>
            <a:pPr lvl="1"/>
            <a:r>
              <a:rPr lang="en-US" dirty="0" smtClean="0"/>
              <a:t>Develop missing libraries on the proprietary library</a:t>
            </a:r>
          </a:p>
          <a:p>
            <a:pPr lvl="1"/>
            <a:r>
              <a:rPr lang="en-US" dirty="0" smtClean="0"/>
              <a:t>Evaluate the performance improvement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51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716658"/>
          </a:xfrm>
        </p:spPr>
        <p:txBody>
          <a:bodyPr/>
          <a:lstStyle/>
          <a:p>
            <a:r>
              <a:rPr lang="en-US" dirty="0" smtClean="0"/>
              <a:t>1.1.  </a:t>
            </a:r>
            <a:r>
              <a:rPr lang="en-US" dirty="0" err="1" smtClean="0"/>
              <a:t>HomeSense</a:t>
            </a:r>
            <a:r>
              <a:rPr lang="en-US" dirty="0" smtClean="0"/>
              <a:t> devices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IOSharp: .NET Micro Framework on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5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1242670"/>
            <a:ext cx="4085473" cy="4893139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6655769" y="3104463"/>
            <a:ext cx="18394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b="1" dirty="0" smtClean="0"/>
              <a:t>Fig. </a:t>
            </a:r>
            <a:r>
              <a:rPr lang="en-US" sz="1400" b="1" dirty="0" smtClean="0"/>
              <a:t>2:</a:t>
            </a:r>
            <a:r>
              <a:rPr lang="en-US" sz="1400" dirty="0" smtClean="0"/>
              <a:t> </a:t>
            </a:r>
            <a:r>
              <a:rPr lang="en-US" sz="1400" dirty="0" err="1" smtClean="0"/>
              <a:t>HomeSense</a:t>
            </a:r>
            <a:r>
              <a:rPr lang="en-US" sz="1400" dirty="0" smtClean="0"/>
              <a:t> sensor on the left.</a:t>
            </a:r>
          </a:p>
          <a:p>
            <a:pPr algn="just"/>
            <a:endParaRPr lang="en-US" sz="1400" dirty="0" smtClean="0"/>
          </a:p>
          <a:p>
            <a:pPr algn="just"/>
            <a:r>
              <a:rPr lang="en-US" sz="1400" dirty="0" err="1" smtClean="0"/>
              <a:t>HomeSense</a:t>
            </a:r>
            <a:r>
              <a:rPr lang="en-US" sz="1400" dirty="0" smtClean="0"/>
              <a:t> gateway on the right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83708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860674"/>
          </a:xfrm>
        </p:spPr>
        <p:txBody>
          <a:bodyPr/>
          <a:lstStyle/>
          <a:p>
            <a:r>
              <a:rPr lang="es-ES" dirty="0" smtClean="0"/>
              <a:t>1.2.  </a:t>
            </a:r>
            <a:r>
              <a:rPr lang="es-ES" dirty="0" smtClean="0"/>
              <a:t>.NET Micro Framework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2415" y="1700808"/>
            <a:ext cx="6591985" cy="3777622"/>
          </a:xfrm>
        </p:spPr>
        <p:txBody>
          <a:bodyPr/>
          <a:lstStyle/>
          <a:p>
            <a:r>
              <a:rPr lang="en-US" dirty="0" smtClean="0"/>
              <a:t>Virtual Machine running on the bare metal</a:t>
            </a:r>
          </a:p>
          <a:p>
            <a:endParaRPr lang="en-US" dirty="0"/>
          </a:p>
          <a:p>
            <a:r>
              <a:rPr lang="en-US" dirty="0" smtClean="0"/>
              <a:t>Designed for resource-constrained devices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Multiple I/O Ports and Protocols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6</a:t>
            </a:fld>
            <a:endParaRPr lang="es-ES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627" y="3866673"/>
            <a:ext cx="5183560" cy="1794575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2294520" y="5644764"/>
            <a:ext cx="5887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Fig. </a:t>
            </a:r>
            <a:r>
              <a:rPr lang="en-US" sz="1400" b="1" dirty="0" smtClean="0"/>
              <a:t>3: </a:t>
            </a:r>
            <a:r>
              <a:rPr lang="en-US" sz="1400" dirty="0" err="1" smtClean="0"/>
              <a:t>Netudino</a:t>
            </a:r>
            <a:r>
              <a:rPr lang="en-US" sz="1400" dirty="0" smtClean="0"/>
              <a:t> Plus, Mini and FEZ </a:t>
            </a:r>
            <a:r>
              <a:rPr lang="en-US" sz="1400" dirty="0" err="1" smtClean="0"/>
              <a:t>Cerbuino</a:t>
            </a:r>
            <a:r>
              <a:rPr lang="en-US" sz="1400" dirty="0" smtClean="0"/>
              <a:t>. Arduino form factor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6835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2.  </a:t>
            </a:r>
            <a:r>
              <a:rPr lang="es-ES" dirty="0" err="1" smtClean="0"/>
              <a:t>IOSharp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7</a:t>
            </a:fld>
            <a:endParaRPr lang="es-ES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205" y="3333344"/>
            <a:ext cx="3965178" cy="2448272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1475656" y="5804824"/>
            <a:ext cx="5887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Fig. </a:t>
            </a:r>
            <a:r>
              <a:rPr lang="en-US" sz="1400" b="1" dirty="0" smtClean="0"/>
              <a:t>4: </a:t>
            </a:r>
            <a:r>
              <a:rPr lang="en-US" sz="1400" dirty="0" smtClean="0"/>
              <a:t>Original NETMF stack compared with IOSharp stack</a:t>
            </a:r>
            <a:endParaRPr lang="en-US" sz="1400" dirty="0"/>
          </a:p>
        </p:txBody>
      </p:sp>
      <p:sp>
        <p:nvSpPr>
          <p:cNvPr id="3" name="CuadroTexto 2"/>
          <p:cNvSpPr txBox="1"/>
          <p:nvPr/>
        </p:nvSpPr>
        <p:spPr>
          <a:xfrm>
            <a:off x="889204" y="1592113"/>
            <a:ext cx="3898819" cy="1856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NETMF implementation on a High-Level basis</a:t>
            </a:r>
          </a:p>
          <a:p>
            <a:pPr marL="742950" lvl="1" indent="-285750" defTabSz="4572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C# with Mono on Linux</a:t>
            </a:r>
          </a:p>
          <a:p>
            <a:pPr marL="742950" lvl="1" indent="-285750" defTabSz="4572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 library for interfacing 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with communication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protocols</a:t>
            </a:r>
          </a:p>
          <a:p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407" y="2276872"/>
            <a:ext cx="3980168" cy="349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7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2.1.  </a:t>
            </a:r>
            <a:r>
              <a:rPr lang="en-US" dirty="0" err="1" smtClean="0"/>
              <a:t>HomeSense</a:t>
            </a:r>
            <a:r>
              <a:rPr lang="en-US" dirty="0" smtClean="0"/>
              <a:t> Hardware</a:t>
            </a:r>
            <a:endParaRPr lang="en-US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972" y="1412775"/>
            <a:ext cx="5967695" cy="4468701"/>
          </a:xfrm>
        </p:spPr>
      </p:pic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IOSharp: .NET Micro Framework on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8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132" y="1412775"/>
            <a:ext cx="5453374" cy="423856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1449682" y="5842658"/>
            <a:ext cx="5887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Fig. </a:t>
            </a:r>
            <a:r>
              <a:rPr lang="en-US" sz="1400" b="1" dirty="0" smtClean="0"/>
              <a:t>4: </a:t>
            </a:r>
            <a:r>
              <a:rPr lang="en-US" sz="1400" dirty="0" err="1" smtClean="0"/>
              <a:t>HomeSense</a:t>
            </a:r>
            <a:r>
              <a:rPr lang="en-US" sz="1400" dirty="0" smtClean="0"/>
              <a:t> sensor and Gateway schema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69477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2.2.  </a:t>
            </a:r>
            <a:r>
              <a:rPr lang="en-US" dirty="0" smtClean="0"/>
              <a:t>GPIO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5936" y="1700808"/>
            <a:ext cx="6591985" cy="4248472"/>
          </a:xfrm>
        </p:spPr>
        <p:txBody>
          <a:bodyPr>
            <a:normAutofit/>
          </a:bodyPr>
          <a:lstStyle/>
          <a:p>
            <a:r>
              <a:rPr lang="en-US" dirty="0" smtClean="0"/>
              <a:t>Used to read or write simple High or Low States on a Pin</a:t>
            </a:r>
          </a:p>
          <a:p>
            <a:endParaRPr lang="en-US" dirty="0" smtClean="0"/>
          </a:p>
          <a:p>
            <a:r>
              <a:rPr lang="en-US" dirty="0" smtClean="0"/>
              <a:t>I/O Ports are controlled and enabled or disabled through the file system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SYSFS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/sys/class/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gpio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/</a:t>
            </a:r>
          </a:p>
          <a:p>
            <a:pPr lvl="1"/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1"/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Direction</a:t>
            </a:r>
          </a:p>
          <a:p>
            <a:pPr lvl="1"/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1"/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  <a:sym typeface="Wingdings" panose="05000000000000000000" pitchFamily="2" charset="2"/>
              </a:rPr>
              <a:t>State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err="1" smtClean="0"/>
              <a:t>IOSharp</a:t>
            </a:r>
            <a:r>
              <a:rPr lang="es-ES" dirty="0" smtClean="0"/>
              <a:t>: .NET Micro Framework </a:t>
            </a:r>
            <a:r>
              <a:rPr lang="es-ES" dirty="0" err="1" smtClean="0"/>
              <a:t>on</a:t>
            </a:r>
            <a:r>
              <a:rPr lang="es-ES" dirty="0" smtClean="0"/>
              <a:t> Linux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90C33-BF19-4C36-8633-00054130773A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6041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piral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2016</TotalTime>
  <Words>920</Words>
  <Application>Microsoft Office PowerPoint</Application>
  <PresentationFormat>Presentación en pantalla (4:3)</PresentationFormat>
  <Paragraphs>205</Paragraphs>
  <Slides>24</Slides>
  <Notes>3</Notes>
  <HiddenSlides>0</HiddenSlides>
  <MMClips>0</MMClips>
  <ScaleCrop>false</ScaleCrop>
  <HeadingPairs>
    <vt:vector size="8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3" baseType="lpstr">
      <vt:lpstr>Arial</vt:lpstr>
      <vt:lpstr>Calibri</vt:lpstr>
      <vt:lpstr>Cambria Math</vt:lpstr>
      <vt:lpstr>Century Gothic</vt:lpstr>
      <vt:lpstr>Consolas</vt:lpstr>
      <vt:lpstr>Wingdings</vt:lpstr>
      <vt:lpstr>Wingdings 3</vt:lpstr>
      <vt:lpstr>Espiral</vt:lpstr>
      <vt:lpstr>Visio</vt:lpstr>
      <vt:lpstr>IOSharp: .NET Micro Framework on Linux</vt:lpstr>
      <vt:lpstr>Index</vt:lpstr>
      <vt:lpstr>1.  Introduction</vt:lpstr>
      <vt:lpstr>1.2. Objectives</vt:lpstr>
      <vt:lpstr>1.1.  HomeSense devices</vt:lpstr>
      <vt:lpstr>1.2.  .NET Micro Framework</vt:lpstr>
      <vt:lpstr>2.  IOSharp</vt:lpstr>
      <vt:lpstr>2.1.  HomeSense Hardware</vt:lpstr>
      <vt:lpstr>2.2.  GPIO</vt:lpstr>
      <vt:lpstr>2.3.  Interrupts</vt:lpstr>
      <vt:lpstr>2.4.  SPI</vt:lpstr>
      <vt:lpstr>2.5.  UART</vt:lpstr>
      <vt:lpstr>2.6.  HomeSense on Raspberry Pi</vt:lpstr>
      <vt:lpstr>3.  AlterNative</vt:lpstr>
      <vt:lpstr>3.1.  Contributions</vt:lpstr>
      <vt:lpstr>3.2.  Translation process</vt:lpstr>
      <vt:lpstr>3.3.  Translation process II</vt:lpstr>
      <vt:lpstr>3.4.  IOSharp C++</vt:lpstr>
      <vt:lpstr>4.  Performance Test</vt:lpstr>
      <vt:lpstr>4.1.  Results</vt:lpstr>
      <vt:lpstr>5.  Conclusions</vt:lpstr>
      <vt:lpstr>5.  Conclusions II</vt:lpstr>
      <vt:lpstr>5.  Conclusions III</vt:lpstr>
      <vt:lpstr>6.  Questions &amp; Answers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IOSharp: .NET Micro Framework on Linux</dc:title>
  <dc:creator>Gerard</dc:creator>
  <cp:lastModifiedBy>Gerard</cp:lastModifiedBy>
  <cp:revision>216</cp:revision>
  <dcterms:created xsi:type="dcterms:W3CDTF">2014-01-30T20:32:35Z</dcterms:created>
  <dcterms:modified xsi:type="dcterms:W3CDTF">2014-02-13T12:56:21Z</dcterms:modified>
</cp:coreProperties>
</file>

<file path=docProps/thumbnail.jpeg>
</file>